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256" r:id="rId2"/>
    <p:sldId id="277" r:id="rId3"/>
    <p:sldId id="278" r:id="rId4"/>
    <p:sldId id="257" r:id="rId5"/>
    <p:sldId id="258" r:id="rId6"/>
    <p:sldId id="259" r:id="rId7"/>
    <p:sldId id="263" r:id="rId8"/>
    <p:sldId id="260" r:id="rId9"/>
    <p:sldId id="265" r:id="rId10"/>
    <p:sldId id="267" r:id="rId11"/>
    <p:sldId id="266" r:id="rId12"/>
    <p:sldId id="261" r:id="rId13"/>
    <p:sldId id="262" r:id="rId14"/>
    <p:sldId id="268" r:id="rId15"/>
    <p:sldId id="271" r:id="rId16"/>
    <p:sldId id="272" r:id="rId17"/>
    <p:sldId id="269" r:id="rId18"/>
    <p:sldId id="273" r:id="rId19"/>
    <p:sldId id="270" r:id="rId20"/>
    <p:sldId id="274" r:id="rId21"/>
    <p:sldId id="276" r:id="rId22"/>
    <p:sldId id="275" r:id="rId2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65E40-E578-4D7E-B48E-0FA5C250816D}" type="datetimeFigureOut">
              <a:rPr lang="nl-NL" smtClean="0"/>
              <a:t>14-5-2018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1727C-AD78-4B11-BA70-D2209AD396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0902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ACD4431-AFD3-4D61-9DCB-2B0BAFD130FE}" type="datetime1">
              <a:rPr lang="nl-NL" smtClean="0"/>
              <a:t>14-5-2018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BFA4B5-0FFF-468E-A33B-92297A1B3C92}" type="datetime1">
              <a:rPr lang="nl-NL" smtClean="0"/>
              <a:t>14-5-2018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F665D-E0CF-4269-A664-967B456C957C}" type="datetime1">
              <a:rPr lang="nl-NL" smtClean="0"/>
              <a:t>14-5-2018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9CED1C-5922-41BE-A3D1-E0849F4881EF}" type="datetime1">
              <a:rPr lang="nl-NL" smtClean="0"/>
              <a:t>14-5-2018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6C26492-9C42-41F5-95E9-8FB52A895CBD}" type="datetime1">
              <a:rPr lang="nl-NL" smtClean="0"/>
              <a:t>14-5-2018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A49AC-111C-4828-B980-4F1BBE466AC1}" type="datetime1">
              <a:rPr lang="nl-NL" smtClean="0"/>
              <a:t>14-5-2018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DE3525-E077-435D-80A3-0AE4A2AA2A00}" type="datetime1">
              <a:rPr lang="nl-NL" smtClean="0"/>
              <a:t>14-5-2018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DCC63-30D7-4CCC-A437-052CE3BC08FD}" type="datetime1">
              <a:rPr lang="nl-NL" smtClean="0"/>
              <a:t>14-5-2018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29F87F-0E66-45B9-9274-8AF67673B354}" type="datetime1">
              <a:rPr lang="nl-NL" smtClean="0"/>
              <a:t>14-5-2018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220ECCA-0C09-42C4-B409-BDEBC0601DCB}" type="datetime1">
              <a:rPr lang="nl-NL" smtClean="0"/>
              <a:t>14-5-2018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B9BAE8-5762-4762-A055-BAC6823A143C}" type="datetime1">
              <a:rPr lang="nl-NL" smtClean="0"/>
              <a:t>14-5-2018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1D01F0E-0EAC-4183-9E64-4BD38DB270DA}" type="datetime1">
              <a:rPr lang="nl-NL" smtClean="0"/>
              <a:t>14-5-2018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2CB4CE8-BC32-4698-9C74-26C42A019899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Spelling &amp; Dyslexie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collegeweek 4.3 2018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192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nl-NL" i="1" dirty="0" smtClean="0"/>
              <a:t>1c</a:t>
            </a:r>
            <a:r>
              <a:rPr lang="nl-NL" i="1" dirty="0"/>
              <a:t>. Wanneer wel/niet vergoed?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3 criteria: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i="1" dirty="0" smtClean="0"/>
              <a:t>1. Het </a:t>
            </a:r>
            <a:r>
              <a:rPr lang="nl-NL" i="1" dirty="0" err="1"/>
              <a:t>leerlingdossier</a:t>
            </a:r>
            <a:r>
              <a:rPr lang="nl-NL" i="1" dirty="0"/>
              <a:t> op school is volledig en onderbouwt het vermoeden van ernstige dyslexie in voldoende mate;</a:t>
            </a:r>
            <a:endParaRPr lang="nl-NL" dirty="0"/>
          </a:p>
          <a:p>
            <a:pPr marL="0" indent="0">
              <a:buNone/>
            </a:pPr>
            <a:r>
              <a:rPr lang="nl-NL" i="1" dirty="0" smtClean="0"/>
              <a:t>2. Het </a:t>
            </a:r>
            <a:r>
              <a:rPr lang="nl-NL" i="1" dirty="0"/>
              <a:t>kind heeft geen andere leer- of klinische stoornissen die op de voorgrond staan;</a:t>
            </a:r>
            <a:endParaRPr lang="nl-NL" dirty="0"/>
          </a:p>
          <a:p>
            <a:pPr marL="0" indent="0">
              <a:buNone/>
            </a:pPr>
            <a:r>
              <a:rPr lang="nl-NL" i="1" dirty="0" smtClean="0"/>
              <a:t>3. Het </a:t>
            </a:r>
            <a:r>
              <a:rPr lang="nl-NL" i="1" dirty="0"/>
              <a:t>zorgtraject wordt dit jaar gestart, vóór de dertiende verjaardag van uw kind.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93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nl-NL" i="1" dirty="0" smtClean="0"/>
              <a:t>1b</a:t>
            </a:r>
            <a:r>
              <a:rPr lang="nl-NL" i="1" dirty="0"/>
              <a:t>. Welke redenen voor extra zorg?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3 criteria: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1. 'ernstig' </a:t>
            </a:r>
            <a:r>
              <a:rPr lang="nl-NL" dirty="0"/>
              <a:t>(vaag begrip)</a:t>
            </a:r>
          </a:p>
          <a:p>
            <a:pPr marL="0" indent="0">
              <a:buNone/>
            </a:pPr>
            <a:r>
              <a:rPr lang="nl-NL" dirty="0" smtClean="0"/>
              <a:t>2. enkelvoudig</a:t>
            </a:r>
            <a:r>
              <a:rPr lang="nl-NL" dirty="0"/>
              <a:t>: zaken als ADHD, autisme e.d. eerst </a:t>
            </a:r>
            <a:r>
              <a:rPr lang="nl-NL" dirty="0" smtClean="0"/>
              <a:t>aangepakt</a:t>
            </a:r>
            <a:r>
              <a:rPr lang="nl-NL" dirty="0"/>
              <a:t>, mogen dyslexie niet ‘overschaduwen</a:t>
            </a:r>
            <a:r>
              <a:rPr lang="nl-NL" dirty="0" smtClean="0"/>
              <a:t>’ </a:t>
            </a:r>
          </a:p>
          <a:p>
            <a:pPr marL="0" indent="0">
              <a:buNone/>
            </a:pPr>
            <a:r>
              <a:rPr lang="nl-NL" dirty="0" smtClean="0"/>
              <a:t>(comorbiditeit!)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3. leerling </a:t>
            </a:r>
            <a:r>
              <a:rPr lang="nl-NL" dirty="0"/>
              <a:t>is uiterlijk 12 jaar oud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7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i="1" dirty="0"/>
              <a:t>1b. Welke redenen voor extra zorg?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Niet vergoed? Dan evt. zelf hulp zoeken en zelf betalen. </a:t>
            </a:r>
          </a:p>
          <a:p>
            <a:endParaRPr lang="nl-NL" dirty="0"/>
          </a:p>
          <a:p>
            <a:r>
              <a:rPr lang="nl-NL" dirty="0" smtClean="0"/>
              <a:t>Tweedeling maatschappij.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94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i="1" dirty="0">
                <a:effectLst/>
              </a:rPr>
              <a:t>1d. voor-/nadelen vroege signalering?</a:t>
            </a:r>
            <a:endParaRPr lang="nl-NL" dirty="0">
              <a:effectLst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Noteer eens de voordelen + nadelen van zo vroeg signaleren.</a:t>
            </a:r>
          </a:p>
          <a:p>
            <a:endParaRPr lang="nl-NL" dirty="0"/>
          </a:p>
          <a:p>
            <a:r>
              <a:rPr lang="nl-NL" dirty="0" smtClean="0"/>
              <a:t>Insturen via Padlet: zie link op hand-out of QR-code.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12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i="1" dirty="0">
                <a:effectLst/>
              </a:rPr>
              <a:t>1e. wat kan hierbij misgaan</a:t>
            </a:r>
            <a:r>
              <a:rPr lang="nl-NL" i="1" dirty="0" smtClean="0">
                <a:effectLst/>
              </a:rPr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Zie andere PPT </a:t>
            </a:r>
            <a:r>
              <a:rPr lang="nl-NL" dirty="0" err="1" smtClean="0"/>
              <a:t>Aryan</a:t>
            </a:r>
            <a:r>
              <a:rPr lang="nl-NL" dirty="0" smtClean="0"/>
              <a:t> van der Leij.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793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Dus: hoe </a:t>
            </a:r>
            <a:r>
              <a:rPr lang="nl-NL" dirty="0"/>
              <a:t>wordt dyslexie op de basisschool gesignaleerd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a. </a:t>
            </a:r>
            <a:r>
              <a:rPr lang="nl-NL" dirty="0" smtClean="0"/>
              <a:t>Vanaf </a:t>
            </a:r>
            <a:r>
              <a:rPr lang="nl-NL" dirty="0"/>
              <a:t>wanneer?</a:t>
            </a:r>
          </a:p>
          <a:p>
            <a:pPr marL="0" indent="0">
              <a:buNone/>
            </a:pPr>
            <a:r>
              <a:rPr lang="nl-NL" dirty="0"/>
              <a:t>b. </a:t>
            </a:r>
            <a:r>
              <a:rPr lang="nl-NL" dirty="0" smtClean="0"/>
              <a:t>Welke </a:t>
            </a:r>
            <a:r>
              <a:rPr lang="nl-NL" dirty="0"/>
              <a:t>redenen voor extra zorg?</a:t>
            </a:r>
          </a:p>
          <a:p>
            <a:pPr marL="0" indent="0">
              <a:buNone/>
            </a:pPr>
            <a:r>
              <a:rPr lang="nl-NL" dirty="0"/>
              <a:t>c. </a:t>
            </a:r>
            <a:r>
              <a:rPr lang="nl-NL" dirty="0" smtClean="0"/>
              <a:t>Wanneer </a:t>
            </a:r>
            <a:r>
              <a:rPr lang="nl-NL" dirty="0"/>
              <a:t>wel/niet vergoed?</a:t>
            </a:r>
          </a:p>
          <a:p>
            <a:pPr marL="0" indent="0">
              <a:buNone/>
            </a:pPr>
            <a:r>
              <a:rPr lang="nl-NL" dirty="0"/>
              <a:t>d. </a:t>
            </a:r>
            <a:r>
              <a:rPr lang="nl-NL" dirty="0" smtClean="0"/>
              <a:t>Voor-</a:t>
            </a:r>
            <a:r>
              <a:rPr lang="nl-NL" dirty="0"/>
              <a:t>/nadelen vroege signalering?</a:t>
            </a:r>
          </a:p>
          <a:p>
            <a:pPr marL="0" indent="0">
              <a:buNone/>
            </a:pPr>
            <a:r>
              <a:rPr lang="nl-NL" dirty="0"/>
              <a:t>e. </a:t>
            </a:r>
            <a:r>
              <a:rPr lang="nl-NL" dirty="0" smtClean="0"/>
              <a:t>Wat </a:t>
            </a:r>
            <a:r>
              <a:rPr lang="nl-NL" dirty="0"/>
              <a:t>kan hierbij misgaan?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1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Centrale vragen: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trike="sngStrike" dirty="0"/>
              <a:t>1. Hoe wordt dyslexie op de basisschool gesignaleerd?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/>
              <a:t>2. Hoe wordt dyslexie in de brugklas gesignaleerd?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 smtClean="0"/>
              <a:t>3. </a:t>
            </a:r>
            <a:r>
              <a:rPr lang="nl-NL" dirty="0"/>
              <a:t>Waarin verschilt dyslexie van laaggeletterdheid?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0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nl-NL" dirty="0"/>
              <a:t>2. Hoe wordt dyslexie in de brugklas gesignaleerd?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Zie andere PPT Masterplan Dyslexie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8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Centrale vragen: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trike="sngStrike" dirty="0"/>
              <a:t>1. Hoe wordt dyslexie op de basisschool gesignaleerd?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strike="sngStrike" dirty="0"/>
              <a:t>2. Hoe wordt dyslexie in de brugklas gesignaleerd?</a:t>
            </a:r>
          </a:p>
          <a:p>
            <a:pPr marL="0" indent="0">
              <a:buNone/>
            </a:pPr>
            <a:endParaRPr lang="nl-NL" strike="sngStrike" dirty="0"/>
          </a:p>
          <a:p>
            <a:pPr marL="0" indent="0">
              <a:buNone/>
            </a:pPr>
            <a:r>
              <a:rPr lang="nl-NL" dirty="0" smtClean="0"/>
              <a:t>3. </a:t>
            </a:r>
            <a:r>
              <a:rPr lang="nl-NL" dirty="0"/>
              <a:t>Waarin verschilt dyslexie van laaggeletterdheid?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48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Waarin verschilt dyslexie van laaggeletterdheid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'Symptomen' deels vergelijkbaar: moeite met geschreven taal.</a:t>
            </a:r>
          </a:p>
          <a:p>
            <a:endParaRPr lang="nl-NL" dirty="0"/>
          </a:p>
          <a:p>
            <a:r>
              <a:rPr lang="nl-NL" dirty="0" smtClean="0"/>
              <a:t>Dyslexie: didactische resistentie, laaggeletterdheid niet.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955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opwarmer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2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Waarin verschilt dyslexie van laaggeletterdheid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Laaggeletterdheid groot probleem in Nederland, vandaar pleidooi </a:t>
            </a:r>
            <a:r>
              <a:rPr lang="nl-NL" dirty="0" err="1" smtClean="0"/>
              <a:t>Aryan</a:t>
            </a:r>
            <a:r>
              <a:rPr lang="nl-NL" dirty="0" smtClean="0"/>
              <a:t> van der Leij voor vroege signalering + aanpak taalproblemen.</a:t>
            </a:r>
          </a:p>
          <a:p>
            <a:endParaRPr lang="nl-NL" dirty="0"/>
          </a:p>
          <a:p>
            <a:r>
              <a:rPr lang="nl-NL" dirty="0" smtClean="0"/>
              <a:t>Leerlingen met NT2-achtergrond vaak ten onrechte beschouwd als niet-dyslectisch.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22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Centrale vragen: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1. Hoe wordt dyslexie op de basisschool gesignaleerd?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r>
              <a:rPr lang="nl-NL" dirty="0"/>
              <a:t>2. Hoe wordt dyslexie in de brugklas gesignaleerd?</a:t>
            </a:r>
          </a:p>
          <a:p>
            <a:pPr marL="0" indent="0">
              <a:buNone/>
            </a:pPr>
            <a:endParaRPr lang="nl-NL" strike="sngStrike" dirty="0"/>
          </a:p>
          <a:p>
            <a:pPr marL="0" indent="0">
              <a:buNone/>
            </a:pPr>
            <a:r>
              <a:rPr lang="nl-NL" dirty="0" smtClean="0"/>
              <a:t>3. </a:t>
            </a:r>
            <a:r>
              <a:rPr lang="nl-NL" dirty="0"/>
              <a:t>Waarin verschilt dyslexie van laaggeletterdheid?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08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 volgende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Wikiwijs: opdrachten bij protocol vo + protocol mbo.</a:t>
            </a:r>
          </a:p>
          <a:p>
            <a:endParaRPr lang="nl-NL" dirty="0"/>
          </a:p>
          <a:p>
            <a:r>
              <a:rPr lang="nl-NL" dirty="0" smtClean="0"/>
              <a:t>Hou de verwijzingen naar de tekst bij de opdrachten in de gaten, de protocollen zijn nogal omvangrijk …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Vragen over opdrachten Wikiwijs?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94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1. Hoe wordt dyslexie op de basisschool gesignaleerd?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</a:t>
            </a:r>
            <a:r>
              <a:rPr lang="nl-NL" dirty="0"/>
              <a:t>. Hoe wordt dyslexie in de brugklas gesignaleerd?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</a:t>
            </a:r>
            <a:r>
              <a:rPr lang="nl-NL" dirty="0"/>
              <a:t>. Waarin verschilt dyslexie van laaggeletterdheid?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94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Hoe wordt dyslexie op de basisschool gesignaleerd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a. </a:t>
            </a:r>
            <a:r>
              <a:rPr lang="nl-NL" dirty="0" smtClean="0"/>
              <a:t>Vanaf </a:t>
            </a:r>
            <a:r>
              <a:rPr lang="nl-NL" dirty="0"/>
              <a:t>wanneer?</a:t>
            </a:r>
          </a:p>
          <a:p>
            <a:pPr marL="0" indent="0">
              <a:buNone/>
            </a:pPr>
            <a:r>
              <a:rPr lang="nl-NL" dirty="0"/>
              <a:t>b. </a:t>
            </a:r>
            <a:r>
              <a:rPr lang="nl-NL" dirty="0" smtClean="0"/>
              <a:t>Welke </a:t>
            </a:r>
            <a:r>
              <a:rPr lang="nl-NL" dirty="0"/>
              <a:t>redenen voor extra zorg?</a:t>
            </a:r>
          </a:p>
          <a:p>
            <a:pPr marL="0" indent="0">
              <a:buNone/>
            </a:pPr>
            <a:r>
              <a:rPr lang="nl-NL" dirty="0"/>
              <a:t>c. </a:t>
            </a:r>
            <a:r>
              <a:rPr lang="nl-NL" dirty="0" smtClean="0"/>
              <a:t>Wanneer </a:t>
            </a:r>
            <a:r>
              <a:rPr lang="nl-NL" dirty="0"/>
              <a:t>wel/niet vergoed?</a:t>
            </a:r>
          </a:p>
          <a:p>
            <a:pPr marL="0" indent="0">
              <a:buNone/>
            </a:pPr>
            <a:r>
              <a:rPr lang="nl-NL" dirty="0"/>
              <a:t>d. </a:t>
            </a:r>
            <a:r>
              <a:rPr lang="nl-NL" dirty="0" smtClean="0"/>
              <a:t>Voor-</a:t>
            </a:r>
            <a:r>
              <a:rPr lang="nl-NL" dirty="0"/>
              <a:t>/nadelen vroege signalering?</a:t>
            </a:r>
          </a:p>
          <a:p>
            <a:pPr marL="0" indent="0">
              <a:buNone/>
            </a:pPr>
            <a:r>
              <a:rPr lang="nl-NL" dirty="0"/>
              <a:t>e. </a:t>
            </a:r>
            <a:r>
              <a:rPr lang="nl-NL" dirty="0" smtClean="0"/>
              <a:t>Wat </a:t>
            </a:r>
            <a:r>
              <a:rPr lang="nl-NL" dirty="0"/>
              <a:t>kan hierbij misgaan?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82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i="1" dirty="0"/>
              <a:t>1a. Vanaf wanneer?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vanaf </a:t>
            </a:r>
            <a:r>
              <a:rPr lang="nl-NL" dirty="0"/>
              <a:t>groep 3 formeel lees- + schrijfonderwijs, dus ook dan al </a:t>
            </a:r>
            <a:r>
              <a:rPr lang="nl-NL" dirty="0" smtClean="0"/>
              <a:t>toetsen</a:t>
            </a:r>
          </a:p>
          <a:p>
            <a:endParaRPr lang="nl-NL" dirty="0"/>
          </a:p>
          <a:p>
            <a:r>
              <a:rPr lang="nl-NL" dirty="0" smtClean="0"/>
              <a:t>hoofd- </a:t>
            </a:r>
            <a:r>
              <a:rPr lang="nl-NL" dirty="0"/>
              <a:t>+ tussenmetingen: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</a:t>
            </a:r>
            <a:r>
              <a:rPr lang="nl-NL" u="sng" dirty="0"/>
              <a:t>hoofdmetingen</a:t>
            </a:r>
            <a:r>
              <a:rPr lang="nl-NL" dirty="0"/>
              <a:t>: </a:t>
            </a:r>
            <a:r>
              <a:rPr lang="nl-NL" dirty="0" smtClean="0"/>
              <a:t>2x </a:t>
            </a:r>
            <a:r>
              <a:rPr lang="nl-NL" dirty="0"/>
              <a:t>per jaar, jan/feb + 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mei/juni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- doel </a:t>
            </a:r>
            <a:r>
              <a:rPr lang="nl-NL" u="sng" dirty="0" smtClean="0"/>
              <a:t>hoofdmetingen</a:t>
            </a:r>
            <a:r>
              <a:rPr lang="nl-NL" dirty="0" smtClean="0"/>
              <a:t>: </a:t>
            </a:r>
            <a:r>
              <a:rPr lang="nl-NL" dirty="0"/>
              <a:t>bepalen welke </a:t>
            </a:r>
            <a:r>
              <a:rPr lang="nl-NL" dirty="0" smtClean="0"/>
              <a:t>	leerlingen intensievere </a:t>
            </a:r>
            <a:r>
              <a:rPr lang="nl-NL" dirty="0"/>
              <a:t>begeleiding </a:t>
            </a:r>
            <a:r>
              <a:rPr lang="nl-NL" dirty="0" smtClean="0"/>
              <a:t>	nodig </a:t>
            </a:r>
            <a:r>
              <a:rPr lang="nl-NL" dirty="0"/>
              <a:t>hebben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492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i="1" dirty="0"/>
              <a:t>1a. Vanaf wanneer?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vanaf </a:t>
            </a:r>
            <a:r>
              <a:rPr lang="nl-NL" dirty="0"/>
              <a:t>groep 3 formeel lees- + schrijfonderwijs, dus ook dan al </a:t>
            </a:r>
            <a:r>
              <a:rPr lang="nl-NL" dirty="0" smtClean="0"/>
              <a:t>toetsen</a:t>
            </a:r>
          </a:p>
          <a:p>
            <a:endParaRPr lang="nl-NL" dirty="0"/>
          </a:p>
          <a:p>
            <a:r>
              <a:rPr lang="nl-NL" dirty="0" smtClean="0"/>
              <a:t>hoofd- </a:t>
            </a:r>
            <a:r>
              <a:rPr lang="nl-NL" dirty="0"/>
              <a:t>+ tussenmetingen:</a:t>
            </a:r>
          </a:p>
          <a:p>
            <a:pPr marL="0" indent="0">
              <a:buNone/>
            </a:pPr>
            <a:r>
              <a:rPr lang="nl-NL" dirty="0" smtClean="0"/>
              <a:t>	- </a:t>
            </a:r>
            <a:r>
              <a:rPr lang="nl-NL" u="sng" dirty="0" smtClean="0"/>
              <a:t>tussenmetingen</a:t>
            </a:r>
            <a:r>
              <a:rPr lang="nl-NL" dirty="0" smtClean="0"/>
              <a:t>: 2x </a:t>
            </a:r>
            <a:r>
              <a:rPr lang="nl-NL" dirty="0"/>
              <a:t>per jaar, okt/nov 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+ </a:t>
            </a:r>
            <a:r>
              <a:rPr lang="nl-NL" dirty="0"/>
              <a:t>april/mei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doel </a:t>
            </a:r>
            <a:r>
              <a:rPr lang="nl-NL" u="sng" dirty="0" smtClean="0"/>
              <a:t>tussenmetingen</a:t>
            </a:r>
            <a:r>
              <a:rPr lang="nl-NL" dirty="0" smtClean="0"/>
              <a:t>: </a:t>
            </a:r>
            <a:r>
              <a:rPr lang="nl-NL" dirty="0"/>
              <a:t>effect extra </a:t>
            </a:r>
            <a:r>
              <a:rPr lang="nl-NL" dirty="0" smtClean="0"/>
              <a:t>	hulp </a:t>
            </a:r>
            <a:r>
              <a:rPr lang="nl-NL" dirty="0"/>
              <a:t>te evalueren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35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nl-NL" i="1" dirty="0" smtClean="0"/>
              <a:t>1b</a:t>
            </a:r>
            <a:r>
              <a:rPr lang="nl-NL" i="1" dirty="0"/>
              <a:t>. Welke redenen voor extra zorg?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toetsen: gestandaardiseerd</a:t>
            </a:r>
          </a:p>
          <a:p>
            <a:r>
              <a:rPr lang="nl-NL" dirty="0" smtClean="0"/>
              <a:t>zwakste 25% + zwakste 10%</a:t>
            </a:r>
          </a:p>
          <a:p>
            <a:endParaRPr lang="nl-NL" dirty="0"/>
          </a:p>
          <a:p>
            <a:r>
              <a:rPr lang="nl-NL" dirty="0" smtClean="0"/>
              <a:t>eerstvolgende hoofdmeting</a:t>
            </a:r>
          </a:p>
          <a:p>
            <a:r>
              <a:rPr lang="nl-NL" dirty="0" smtClean="0"/>
              <a:t>na 10 - 12 weken: tussenmeting</a:t>
            </a:r>
          </a:p>
          <a:p>
            <a:r>
              <a:rPr lang="nl-NL" dirty="0" smtClean="0"/>
              <a:t>hoofdmeting 3: bepaalt doorverwijzen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439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nl-NL" i="1" dirty="0" smtClean="0"/>
              <a:t>1c</a:t>
            </a:r>
            <a:r>
              <a:rPr lang="nl-NL" i="1" dirty="0"/>
              <a:t>. Wanneer wel/niet vergoed?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sinds 2009 vergoeding aangepast</a:t>
            </a:r>
          </a:p>
          <a:p>
            <a:r>
              <a:rPr lang="nl-NL" dirty="0" smtClean="0"/>
              <a:t>'ernstige dyslexie' (wat is 'ernstig'?)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4CE8-BC32-4698-9C74-26C42A019899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13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C1C1E1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C1C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1008</TotalTime>
  <Words>578</Words>
  <Application>Microsoft Office PowerPoint</Application>
  <PresentationFormat>Diavoorstelling (4:3)</PresentationFormat>
  <Paragraphs>123</Paragraphs>
  <Slides>22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3" baseType="lpstr">
      <vt:lpstr>Gieterij</vt:lpstr>
      <vt:lpstr>Spelling &amp; Dyslexie 2</vt:lpstr>
      <vt:lpstr>Terugkoppeling opwarmer</vt:lpstr>
      <vt:lpstr>Vragen over opdrachten Wikiwijs?</vt:lpstr>
      <vt:lpstr>Centrale vragen:</vt:lpstr>
      <vt:lpstr>1. Hoe wordt dyslexie op de basisschool gesignaleerd?</vt:lpstr>
      <vt:lpstr>1a. Vanaf wanneer?</vt:lpstr>
      <vt:lpstr>1a. Vanaf wanneer?</vt:lpstr>
      <vt:lpstr>1b. Welke redenen voor extra zorg?</vt:lpstr>
      <vt:lpstr>1c. Wanneer wel/niet vergoed?</vt:lpstr>
      <vt:lpstr>1c. Wanneer wel/niet vergoed?</vt:lpstr>
      <vt:lpstr>1b. Welke redenen voor extra zorg?</vt:lpstr>
      <vt:lpstr>1b. Welke redenen voor extra zorg?</vt:lpstr>
      <vt:lpstr>1d. voor-/nadelen vroege signalering?</vt:lpstr>
      <vt:lpstr>1e. wat kan hierbij misgaan?</vt:lpstr>
      <vt:lpstr>Dus: hoe wordt dyslexie op de basisschool gesignaleerd?</vt:lpstr>
      <vt:lpstr>Centrale vragen:</vt:lpstr>
      <vt:lpstr>2. Hoe wordt dyslexie in de brugklas gesignaleerd?</vt:lpstr>
      <vt:lpstr>Centrale vragen:</vt:lpstr>
      <vt:lpstr>3. Waarin verschilt dyslexie van laaggeletterdheid?</vt:lpstr>
      <vt:lpstr>3. Waarin verschilt dyslexie van laaggeletterdheid?</vt:lpstr>
      <vt:lpstr>Centrale vragen:</vt:lpstr>
      <vt:lpstr>Voor volgende week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&amp; Dyslexie 2</dc:title>
  <dc:creator>J. Bruining</dc:creator>
  <cp:lastModifiedBy>J. Bruining</cp:lastModifiedBy>
  <cp:revision>12</cp:revision>
  <dcterms:created xsi:type="dcterms:W3CDTF">2018-05-13T19:40:16Z</dcterms:created>
  <dcterms:modified xsi:type="dcterms:W3CDTF">2018-05-14T12:30:07Z</dcterms:modified>
</cp:coreProperties>
</file>